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90" r:id="rId6"/>
    <p:sldId id="261" r:id="rId7"/>
    <p:sldId id="262" r:id="rId8"/>
    <p:sldId id="263" r:id="rId9"/>
    <p:sldId id="269" r:id="rId10"/>
    <p:sldId id="29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40"/>
    <p:restoredTop sz="92975"/>
  </p:normalViewPr>
  <p:slideViewPr>
    <p:cSldViewPr snapToGrid="0">
      <p:cViewPr varScale="1">
        <p:scale>
          <a:sx n="93" d="100"/>
          <a:sy n="93" d="100"/>
        </p:scale>
        <p:origin x="680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69D14-64B4-AE44-BB37-3314C51B332B}" type="datetimeFigureOut">
              <a:rPr lang="en-US" smtClean="0"/>
              <a:t>1/26/26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03EDF-2051-CF4E-9A99-652D3CF35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3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0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1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32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10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12C21-725C-D746-B726-2F746FE469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29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79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98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40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03EDF-2051-CF4E-9A99-652D3CF35B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34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B8672-30D2-F6E6-74E0-07AA01957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DBA3A6-9074-7F0C-C0F3-CE142D77B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71B4E-CAD2-A76B-0ADD-FE422B4F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DD481-6502-461C-DB1D-C28D4BFF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9BE25-9FC1-F258-E3B8-9AC1E6516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3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C223B-D89D-4B36-7B6E-4EDE8D0B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2FAE4-32F2-5F3D-EB28-852C245D1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7CE80-58C9-C63D-64B4-3E9F1FD5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9160A-010A-1F6D-483F-7A224D19B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00F2-93B7-1207-2F11-5B3C58D5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0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0C266-6ECA-EE08-AC91-60E54C16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21723-760E-C551-8FF5-C92031C63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A495B-ACF7-FB91-DAFC-86A210C04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30554-EA53-691E-49C2-93660DA2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58761-7941-D670-590E-02BA6514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5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FA96D-5229-55FC-8215-15EFE268A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F1784-8D78-80E5-5CA4-89F8AD3A34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05EA3-DA53-496A-85D3-A61D15D75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18270-DB4C-D486-07B3-0B28F0613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5CC35-26AF-1463-7A7E-D5BBD2AB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B690B-6E93-E3E6-3243-FC2B76E77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91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D84B2-46CF-849E-FF97-AA5459CC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0BBDD-FDA4-D8E6-05E4-981C17279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3376D4-D163-84E0-558F-F3B2F1FB1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360E3-9721-C332-69F5-624399C89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22EBDF-D4A5-4AAD-3EBA-EB93E1A88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E9087-F704-F380-26F5-08C8942F0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8E5A04-D397-A755-A056-5C363C42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DAADB7-52A8-5F42-4204-54B7B888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1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F822-C54B-5952-0183-F0FDA825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D8FD3-8883-2DA5-E37F-584D36D3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52053-BEFB-66D4-FBA6-C3400E89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73CA3C-4193-AE26-7386-7993D435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8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A92ACD-E652-BC79-6DE1-5929C0B7A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3EBF3-D954-0F16-2AC2-08F155EF2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8B23E-47F0-B681-7DB7-F007D027A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16499-E589-36B6-5795-BE1D3B364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E47C-7A6F-464E-D2ED-2D46926E6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266E6-78F9-A1E3-3F35-7B4A07DED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E5B33-FDA9-ACDB-5173-4C8E8F091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F9A68-C1A2-C66A-0018-57A4E8AF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05E72-A45B-1CAF-C620-60D3C5E7D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77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69409-E483-4E2B-8853-637D21CA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AEA79F-9824-48D0-4A31-0150F6C8A4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93E7D-9C7D-09DB-D3EF-7F1FDCB2A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67FAF-DA0E-D829-3EF2-FEA4A7F0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DBCD8-4551-BA03-F340-77431D68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8CE21-28EC-2063-19A6-1C6D017F1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0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2387C-9D1E-5346-D42B-7390D76A8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34B8E8-2BE6-3F72-02C5-8911F6464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9669B-0236-A7CA-F800-4881ABE04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4AC1A-A865-0910-967A-E0F5EA216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C0877-2D60-8794-ACF8-16B84CFDA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6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976E08-6189-A382-8DC5-70D9CA66A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C40C0-C05C-BB47-5B86-594A0E45E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7E773-2DFB-B5D7-884D-C9BD9172C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D950C-3B91-CDA4-5F12-9EEA089F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6F454-B869-111B-E385-33C09242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85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27DD13-828E-F9D8-278D-7DFA77DC0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22619-AA65-C5D0-7E7A-6C601C567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49994-15FD-1B3D-ABFB-2E86B5276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55D60-6D1F-E342-AEB9-E59DADD7C368}" type="datetimeFigureOut">
              <a:rPr lang="en-US" smtClean="0"/>
              <a:t>1/26/26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454AC-8F08-66D8-0C7F-97DC10A0C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B9F8F-670A-A276-D800-D916801FA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B1AABA-227A-8442-A22D-40A661DD7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1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6C73A761-A86C-E3EB-C45D-E49545F89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" b="-2"/>
          <a:stretch>
            <a:fillRect/>
          </a:stretch>
        </p:blipFill>
        <p:spPr bwMode="auto"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E06DE8-2179-95F3-8F0F-3E068C57F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037" y="1920728"/>
            <a:ext cx="3161940" cy="2640247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Integrating the Elephant: 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Six fields and global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6C0AD9-E407-B8D9-C7D1-F4F500F16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037" y="4866018"/>
            <a:ext cx="3556091" cy="1120714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 Matt Boyd</a:t>
            </a:r>
          </a:p>
          <a:p>
            <a:pPr algn="l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Society for Risk Analysis: Christchurch</a:t>
            </a:r>
          </a:p>
          <a:p>
            <a:pPr algn="l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29 January 2026</a:t>
            </a:r>
          </a:p>
        </p:txBody>
      </p:sp>
      <p:pic>
        <p:nvPicPr>
          <p:cNvPr id="8" name="Picture 7" descr="A logo for a company&#10;&#10;AI-generated content may be incorrect.">
            <a:extLst>
              <a:ext uri="{FF2B5EF4-FFF2-40B4-BE49-F238E27FC236}">
                <a16:creationId xmlns:a16="http://schemas.microsoft.com/office/drawing/2014/main" id="{28C6B219-02D3-5E78-6091-1B2A8DC82F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88" b="22717"/>
          <a:stretch>
            <a:fillRect/>
          </a:stretch>
        </p:blipFill>
        <p:spPr>
          <a:xfrm>
            <a:off x="-3" y="0"/>
            <a:ext cx="2577157" cy="141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8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ighthouse in the sea">
            <a:extLst>
              <a:ext uri="{FF2B5EF4-FFF2-40B4-BE49-F238E27FC236}">
                <a16:creationId xmlns:a16="http://schemas.microsoft.com/office/drawing/2014/main" id="{7C097971-3A35-F475-4A24-FA69D8B493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91" r="23298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8E2A28-0E1A-2144-D78E-1EADD740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Disaster risk reduction research &amp; practice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A graph with green lines and numbers&#10;&#10;AI-generated content may be incorrect.">
            <a:extLst>
              <a:ext uri="{FF2B5EF4-FFF2-40B4-BE49-F238E27FC236}">
                <a16:creationId xmlns:a16="http://schemas.microsoft.com/office/drawing/2014/main" id="{3A227B12-94AC-79E8-002B-43D166188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712" y="543671"/>
            <a:ext cx="5105397" cy="3229398"/>
          </a:xfrm>
          <a:prstGeom prst="rect">
            <a:avLst/>
          </a:prstGeom>
        </p:spPr>
      </p:pic>
      <p:pic>
        <p:nvPicPr>
          <p:cNvPr id="8" name="Picture 7" descr="A blue background with white hexagons with icons&#10;&#10;AI-generated content may be incorrect.">
            <a:extLst>
              <a:ext uri="{FF2B5EF4-FFF2-40B4-BE49-F238E27FC236}">
                <a16:creationId xmlns:a16="http://schemas.microsoft.com/office/drawing/2014/main" id="{7211491D-0336-5E78-7B06-8285A6486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37" y="543671"/>
            <a:ext cx="2464542" cy="3229398"/>
          </a:xfrm>
          <a:prstGeom prst="rect">
            <a:avLst/>
          </a:prstGeom>
        </p:spPr>
      </p:pic>
      <p:pic>
        <p:nvPicPr>
          <p:cNvPr id="16" name="Picture 15" descr="A close-up of text&#10;&#10;AI-generated content may be incorrect.">
            <a:extLst>
              <a:ext uri="{FF2B5EF4-FFF2-40B4-BE49-F238E27FC236}">
                <a16:creationId xmlns:a16="http://schemas.microsoft.com/office/drawing/2014/main" id="{DBF009D7-22C9-6219-83D0-0DD0AFE3E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967" y="4565208"/>
            <a:ext cx="6483554" cy="13169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0DD315-092C-FA12-2B63-BFA48FCA3E5A}"/>
              </a:ext>
            </a:extLst>
          </p:cNvPr>
          <p:cNvSpPr txBox="1"/>
          <p:nvPr/>
        </p:nvSpPr>
        <p:spPr>
          <a:xfrm>
            <a:off x="0" y="6479190"/>
            <a:ext cx="5069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Clockwise: Sendai Mid-term Review; UN GAR 2025; Ibid</a:t>
            </a:r>
          </a:p>
        </p:txBody>
      </p:sp>
    </p:spTree>
    <p:extLst>
      <p:ext uri="{BB962C8B-B14F-4D97-AF65-F5344CB8AC3E}">
        <p14:creationId xmlns:p14="http://schemas.microsoft.com/office/powerpoint/2010/main" val="2370692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E8F40FE-293C-453F-B8A6-427899356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A2770A-A882-DB85-C4B4-3879FB56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856271"/>
            <a:ext cx="4114800" cy="1645139"/>
          </a:xfrm>
        </p:spPr>
        <p:txBody>
          <a:bodyPr anchor="b">
            <a:normAutofit/>
          </a:bodyPr>
          <a:lstStyle/>
          <a:p>
            <a:r>
              <a:rPr lang="en-US" sz="3500" dirty="0"/>
              <a:t>Global catastrophic &amp; existential risk studies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EABE0-FA8E-49A5-A966-F0539111C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6384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A3E26D-73B1-468C-B97B-BC181595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40" y="2712821"/>
            <a:ext cx="3975945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cover of a book&#10;&#10;AI-generated content may be incorrect.">
            <a:extLst>
              <a:ext uri="{FF2B5EF4-FFF2-40B4-BE49-F238E27FC236}">
                <a16:creationId xmlns:a16="http://schemas.microsoft.com/office/drawing/2014/main" id="{E6A412EA-4F40-7513-4772-B40FF5903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882" y="3332047"/>
            <a:ext cx="2098547" cy="2743200"/>
          </a:xfrm>
          <a:prstGeom prst="rect">
            <a:avLst/>
          </a:prstGeom>
        </p:spPr>
      </p:pic>
      <p:pic>
        <p:nvPicPr>
          <p:cNvPr id="9" name="Picture 8" descr="A close-up of a document&#10;&#10;AI-generated content may be incorrect.">
            <a:extLst>
              <a:ext uri="{FF2B5EF4-FFF2-40B4-BE49-F238E27FC236}">
                <a16:creationId xmlns:a16="http://schemas.microsoft.com/office/drawing/2014/main" id="{A107FAAB-D7FC-6989-2577-B42032440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161" y="1183672"/>
            <a:ext cx="2918298" cy="2743200"/>
          </a:xfrm>
          <a:prstGeom prst="rect">
            <a:avLst/>
          </a:prstGeom>
        </p:spPr>
      </p:pic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BCC9A0E-C1C1-ED98-558B-783BA35D4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0161" y="4645311"/>
            <a:ext cx="3246120" cy="900797"/>
          </a:xfrm>
          <a:prstGeom prst="rect">
            <a:avLst/>
          </a:prstGeom>
        </p:spPr>
      </p:pic>
      <p:pic>
        <p:nvPicPr>
          <p:cNvPr id="7" name="Picture 6" descr="A close-up of a document&#10;&#10;AI-generated content may be incorrect.">
            <a:extLst>
              <a:ext uri="{FF2B5EF4-FFF2-40B4-BE49-F238E27FC236}">
                <a16:creationId xmlns:a16="http://schemas.microsoft.com/office/drawing/2014/main" id="{D44CAC82-E4B7-DD31-69F3-407B8F39B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095" y="1167065"/>
            <a:ext cx="3246120" cy="1136142"/>
          </a:xfrm>
          <a:prstGeom prst="rect">
            <a:avLst/>
          </a:prstGeom>
        </p:spPr>
      </p:pic>
      <p:pic>
        <p:nvPicPr>
          <p:cNvPr id="13" name="Picture 12" descr="A text on a page&#10;&#10;AI-generated content may be incorrect.">
            <a:extLst>
              <a:ext uri="{FF2B5EF4-FFF2-40B4-BE49-F238E27FC236}">
                <a16:creationId xmlns:a16="http://schemas.microsoft.com/office/drawing/2014/main" id="{EF085E2E-1EBF-5C94-DEEC-3ABA405375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6253" y="2942520"/>
            <a:ext cx="2111686" cy="36534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371893-D7C1-1853-E468-F900AA2621B3}"/>
              </a:ext>
            </a:extLst>
          </p:cNvPr>
          <p:cNvSpPr txBox="1"/>
          <p:nvPr/>
        </p:nvSpPr>
        <p:spPr>
          <a:xfrm>
            <a:off x="177313" y="5785684"/>
            <a:ext cx="1978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From Disaster Response to</a:t>
            </a:r>
          </a:p>
          <a:p>
            <a:pPr algn="r"/>
            <a:r>
              <a:rPr lang="en-US" sz="1200" dirty="0"/>
              <a:t>Anticipatory Governance:</a:t>
            </a:r>
          </a:p>
          <a:p>
            <a:pPr algn="r"/>
            <a:r>
              <a:rPr lang="en-US" sz="1200" dirty="0"/>
              <a:t>Boyd &amp; Wilson</a:t>
            </a:r>
          </a:p>
          <a:p>
            <a:pPr algn="r"/>
            <a:r>
              <a:rPr lang="en-US" sz="1200" dirty="0"/>
              <a:t>(2025)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ACC0D2-CADD-135E-DDA7-D588995E1C8F}"/>
              </a:ext>
            </a:extLst>
          </p:cNvPr>
          <p:cNvSpPr txBox="1"/>
          <p:nvPr/>
        </p:nvSpPr>
        <p:spPr>
          <a:xfrm>
            <a:off x="5624845" y="6096591"/>
            <a:ext cx="942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RAND 2024</a:t>
            </a:r>
          </a:p>
        </p:txBody>
      </p:sp>
    </p:spTree>
    <p:extLst>
      <p:ext uri="{BB962C8B-B14F-4D97-AF65-F5344CB8AC3E}">
        <p14:creationId xmlns:p14="http://schemas.microsoft.com/office/powerpoint/2010/main" val="712069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0DB03-FBC3-DAC6-97AC-7D3628D0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risk assessments</a:t>
            </a:r>
          </a:p>
        </p:txBody>
      </p:sp>
      <p:pic>
        <p:nvPicPr>
          <p:cNvPr id="7" name="Content Placeholder 6" descr="A document with text on it&#10;&#10;AI-generated content may be incorrect.">
            <a:extLst>
              <a:ext uri="{FF2B5EF4-FFF2-40B4-BE49-F238E27FC236}">
                <a16:creationId xmlns:a16="http://schemas.microsoft.com/office/drawing/2014/main" id="{8A5FD0AA-BE61-A5F6-E3E2-9CFED7A22A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22200" b="55980"/>
          <a:stretch>
            <a:fillRect/>
          </a:stretch>
        </p:blipFill>
        <p:spPr>
          <a:xfrm>
            <a:off x="6552398" y="3763486"/>
            <a:ext cx="4567178" cy="949467"/>
          </a:xfrm>
        </p:spPr>
      </p:pic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82342B93-69E0-8E25-6408-20079CE4D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38" y="1654891"/>
            <a:ext cx="4867065" cy="1586855"/>
          </a:xfrm>
          <a:prstGeom prst="rect">
            <a:avLst/>
          </a:prstGeom>
        </p:spPr>
      </p:pic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915A9C0F-CF11-D34A-DE82-07F08B04B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03733"/>
            <a:ext cx="3937000" cy="1739900"/>
          </a:xfrm>
          <a:prstGeom prst="rect">
            <a:avLst/>
          </a:prstGeom>
        </p:spPr>
      </p:pic>
      <p:pic>
        <p:nvPicPr>
          <p:cNvPr id="9" name="Picture 8" descr="A white background with black text and green circles&#10;&#10;AI-generated content may be incorrect.">
            <a:extLst>
              <a:ext uri="{FF2B5EF4-FFF2-40B4-BE49-F238E27FC236}">
                <a16:creationId xmlns:a16="http://schemas.microsoft.com/office/drawing/2014/main" id="{6111BE01-9CBA-6D8C-DD7A-9C170D5530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2398" y="4712953"/>
            <a:ext cx="2422269" cy="1178401"/>
          </a:xfrm>
          <a:prstGeom prst="rect">
            <a:avLst/>
          </a:prstGeom>
        </p:spPr>
      </p:pic>
      <p:pic>
        <p:nvPicPr>
          <p:cNvPr id="11" name="Picture 10" descr="A close-up of a note&#10;&#10;AI-generated content may be incorrect.">
            <a:extLst>
              <a:ext uri="{FF2B5EF4-FFF2-40B4-BE49-F238E27FC236}">
                <a16:creationId xmlns:a16="http://schemas.microsoft.com/office/drawing/2014/main" id="{95EA9437-1557-D016-5D82-A478A4E10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398" y="1932817"/>
            <a:ext cx="4495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7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7" descr="A diagram of a system state&#10;&#10;AI-generated content may be incorrect.">
            <a:extLst>
              <a:ext uri="{FF2B5EF4-FFF2-40B4-BE49-F238E27FC236}">
                <a16:creationId xmlns:a16="http://schemas.microsoft.com/office/drawing/2014/main" id="{8D801EE7-1754-35FC-5D8B-1DAD2FE49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84" y="321734"/>
            <a:ext cx="5030599" cy="2905170"/>
          </a:xfrm>
          <a:prstGeom prst="rect">
            <a:avLst/>
          </a:prstGeom>
        </p:spPr>
      </p:pic>
      <p:pic>
        <p:nvPicPr>
          <p:cNvPr id="7" name="Content Placeholder 4" descr="A diagram of a global system&#10;&#10;AI-generated content may be incorrect.">
            <a:extLst>
              <a:ext uri="{FF2B5EF4-FFF2-40B4-BE49-F238E27FC236}">
                <a16:creationId xmlns:a16="http://schemas.microsoft.com/office/drawing/2014/main" id="{C847C1DB-86C0-B341-8286-F47AD9C20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4095610"/>
            <a:ext cx="5426764" cy="183153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4" descr="A screenshot of a graph&#10;&#10;AI-generated content may be incorrect.">
            <a:extLst>
              <a:ext uri="{FF2B5EF4-FFF2-40B4-BE49-F238E27FC236}">
                <a16:creationId xmlns:a16="http://schemas.microsoft.com/office/drawing/2014/main" id="{9C212002-AC3D-B8BD-759E-64C645347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877" y="2108058"/>
            <a:ext cx="5426764" cy="3975104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16D6AB1-8A5E-76CE-D011-D95A267D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996" y="365125"/>
            <a:ext cx="4664804" cy="1325563"/>
          </a:xfrm>
        </p:spPr>
        <p:txBody>
          <a:bodyPr/>
          <a:lstStyle/>
          <a:p>
            <a:r>
              <a:rPr lang="en-US" dirty="0"/>
              <a:t>Systemic risk &amp; </a:t>
            </a:r>
            <a:r>
              <a:rPr lang="en-US" dirty="0" err="1"/>
              <a:t>polycrisis</a:t>
            </a:r>
            <a:r>
              <a:rPr lang="en-US" dirty="0"/>
              <a:t> studies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1198B-F971-6A4E-0BD5-860B238AACE6}"/>
              </a:ext>
            </a:extLst>
          </p:cNvPr>
          <p:cNvSpPr txBox="1"/>
          <p:nvPr/>
        </p:nvSpPr>
        <p:spPr>
          <a:xfrm>
            <a:off x="655284" y="5857235"/>
            <a:ext cx="1627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Arnscheidt</a:t>
            </a:r>
            <a:r>
              <a:rPr lang="en-US" sz="1200" dirty="0"/>
              <a:t> et al. 2025</a:t>
            </a:r>
          </a:p>
        </p:txBody>
      </p:sp>
    </p:spTree>
    <p:extLst>
      <p:ext uri="{BB962C8B-B14F-4D97-AF65-F5344CB8AC3E}">
        <p14:creationId xmlns:p14="http://schemas.microsoft.com/office/powerpoint/2010/main" val="354412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C75F-BB70-CECE-0E7C-9B7042CC3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Causation: proximate vs ultimate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C1B26-238A-A150-D05E-8977BEA10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How?</a:t>
            </a:r>
          </a:p>
          <a:p>
            <a:pPr lvl="1"/>
            <a:r>
              <a:rPr lang="en-US" dirty="0"/>
              <a:t>Mechanism</a:t>
            </a:r>
          </a:p>
          <a:p>
            <a:pPr lvl="1"/>
            <a:r>
              <a:rPr lang="en-US" dirty="0"/>
              <a:t>Development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Function</a:t>
            </a:r>
          </a:p>
          <a:p>
            <a:pPr lvl="1"/>
            <a:r>
              <a:rPr lang="en-US" dirty="0"/>
              <a:t>Origins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9795BA87-81BC-3B55-27CA-C974C5851B0F}"/>
              </a:ext>
            </a:extLst>
          </p:cNvPr>
          <p:cNvSpPr/>
          <p:nvPr/>
        </p:nvSpPr>
        <p:spPr>
          <a:xfrm>
            <a:off x="4588933" y="240453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05AF9-83A9-1CDB-595E-210DDC1BB90C}"/>
              </a:ext>
            </a:extLst>
          </p:cNvPr>
          <p:cNvSpPr txBox="1"/>
          <p:nvPr/>
        </p:nvSpPr>
        <p:spPr>
          <a:xfrm>
            <a:off x="6624661" y="2462184"/>
            <a:ext cx="1971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Human </a:t>
            </a:r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E7DF73CA-246A-9298-403B-404435C9753B}"/>
              </a:ext>
            </a:extLst>
          </p:cNvPr>
          <p:cNvSpPr/>
          <p:nvPr/>
        </p:nvSpPr>
        <p:spPr>
          <a:xfrm>
            <a:off x="4588933" y="35166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A49EE1-E028-7B4A-0EEB-776FC81D3916}"/>
              </a:ext>
            </a:extLst>
          </p:cNvPr>
          <p:cNvSpPr txBox="1"/>
          <p:nvPr/>
        </p:nvSpPr>
        <p:spPr>
          <a:xfrm>
            <a:off x="6624661" y="3574312"/>
            <a:ext cx="401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Evolutionary Dynamics (invisible hand)</a:t>
            </a:r>
          </a:p>
        </p:txBody>
      </p:sp>
    </p:spTree>
    <p:extLst>
      <p:ext uri="{BB962C8B-B14F-4D97-AF65-F5344CB8AC3E}">
        <p14:creationId xmlns:p14="http://schemas.microsoft.com/office/powerpoint/2010/main" val="423971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86836-35D2-3DBB-A6A0-E724ECF7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8" y="-155985"/>
            <a:ext cx="10515600" cy="1860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Human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behavioural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studies</a:t>
            </a:r>
          </a:p>
        </p:txBody>
      </p:sp>
      <p:pic>
        <p:nvPicPr>
          <p:cNvPr id="5" name="Content Placeholder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4B258A93-18CF-DCEE-5937-DE405280C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6798" y="1630534"/>
            <a:ext cx="5011870" cy="2894353"/>
          </a:xfrm>
          <a:prstGeom prst="rect">
            <a:avLst/>
          </a:prstGeom>
        </p:spPr>
      </p:pic>
      <p:pic>
        <p:nvPicPr>
          <p:cNvPr id="7" name="Picture 6" descr="A screenshot of a test&#10;&#10;AI-generated content may be incorrect.">
            <a:extLst>
              <a:ext uri="{FF2B5EF4-FFF2-40B4-BE49-F238E27FC236}">
                <a16:creationId xmlns:a16="http://schemas.microsoft.com/office/drawing/2014/main" id="{2CBAC42F-5B1F-2929-73C7-9D3247199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676" y="1630534"/>
            <a:ext cx="5404526" cy="22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0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769C6-6F0E-73C8-0BF0-227337BF7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31" y="178312"/>
            <a:ext cx="10515600" cy="1325563"/>
          </a:xfrm>
        </p:spPr>
        <p:txBody>
          <a:bodyPr/>
          <a:lstStyle/>
          <a:p>
            <a:r>
              <a:rPr lang="en-US" dirty="0"/>
              <a:t>Evolution &amp; evolvability</a:t>
            </a:r>
          </a:p>
        </p:txBody>
      </p:sp>
      <p:pic>
        <p:nvPicPr>
          <p:cNvPr id="5" name="Content Placeholder 4" descr="A close-up of a document&#10;&#10;AI-generated content may be incorrect.">
            <a:extLst>
              <a:ext uri="{FF2B5EF4-FFF2-40B4-BE49-F238E27FC236}">
                <a16:creationId xmlns:a16="http://schemas.microsoft.com/office/drawing/2014/main" id="{F202A069-BD95-7BC5-4CCE-98DEA5D1D7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5530" y="1684628"/>
            <a:ext cx="4752525" cy="2145694"/>
          </a:xfrm>
        </p:spPr>
      </p:pic>
      <p:pic>
        <p:nvPicPr>
          <p:cNvPr id="7" name="Picture 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040993B-686A-6726-E2D6-1E0F76820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946" y="1144275"/>
            <a:ext cx="4285635" cy="719198"/>
          </a:xfrm>
          <a:prstGeom prst="rect">
            <a:avLst/>
          </a:prstGeom>
        </p:spPr>
      </p:pic>
      <p:pic>
        <p:nvPicPr>
          <p:cNvPr id="10" name="Content Placeholder 6" descr="A table of informational text&#10;&#10;AI-generated content may be incorrect.">
            <a:extLst>
              <a:ext uri="{FF2B5EF4-FFF2-40B4-BE49-F238E27FC236}">
                <a16:creationId xmlns:a16="http://schemas.microsoft.com/office/drawing/2014/main" id="{E5E51551-7CBB-5F3A-FA4C-5B09F7DF14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81"/>
          <a:stretch>
            <a:fillRect/>
          </a:stretch>
        </p:blipFill>
        <p:spPr>
          <a:xfrm>
            <a:off x="6096000" y="1998428"/>
            <a:ext cx="5095804" cy="44332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FC43FF-7440-9A4D-A8D1-6559F4975282}"/>
              </a:ext>
            </a:extLst>
          </p:cNvPr>
          <p:cNvSpPr txBox="1"/>
          <p:nvPr/>
        </p:nvSpPr>
        <p:spPr>
          <a:xfrm>
            <a:off x="791166" y="4605565"/>
            <a:ext cx="51607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b="1" dirty="0"/>
              <a:t>Five high-level capacities:</a:t>
            </a:r>
          </a:p>
          <a:p>
            <a:pPr lvl="0"/>
            <a:r>
              <a:rPr lang="en-NZ" sz="1400" dirty="0"/>
              <a:t>1. Recognizing traps and setting goals</a:t>
            </a:r>
          </a:p>
          <a:p>
            <a:pPr lvl="0"/>
            <a:r>
              <a:rPr lang="en-NZ" sz="1400" dirty="0"/>
              <a:t>2. Measurement, learning, and foresight</a:t>
            </a:r>
          </a:p>
          <a:p>
            <a:pPr lvl="0"/>
            <a:r>
              <a:rPr lang="en-NZ" sz="1400" dirty="0"/>
              <a:t>3. Reorganizing and innovating</a:t>
            </a:r>
          </a:p>
          <a:p>
            <a:pPr lvl="0"/>
            <a:r>
              <a:rPr lang="en-NZ" sz="1400" dirty="0"/>
              <a:t>4. Being prepared for surprise (diversity, redundancy, modularity)</a:t>
            </a:r>
          </a:p>
          <a:p>
            <a:pPr lvl="0"/>
            <a:r>
              <a:rPr lang="en-NZ" sz="1400" dirty="0"/>
              <a:t>5. Navigating conflict across scales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4B0C371D-18FF-43CD-249A-E66B90BF01E3}"/>
              </a:ext>
            </a:extLst>
          </p:cNvPr>
          <p:cNvSpPr/>
          <p:nvPr/>
        </p:nvSpPr>
        <p:spPr>
          <a:xfrm>
            <a:off x="2446992" y="3942478"/>
            <a:ext cx="304800" cy="5509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3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ystem state&#10;&#10;AI-generated content may be incorrect.">
            <a:extLst>
              <a:ext uri="{FF2B5EF4-FFF2-40B4-BE49-F238E27FC236}">
                <a16:creationId xmlns:a16="http://schemas.microsoft.com/office/drawing/2014/main" id="{F821B955-5F1E-C323-8777-4C8B46583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1276350"/>
            <a:ext cx="7772400" cy="370062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4D2A22C-FB4A-0A8F-550D-FDDE6DFA42E6}"/>
              </a:ext>
            </a:extLst>
          </p:cNvPr>
          <p:cNvCxnSpPr>
            <a:cxnSpLocks/>
          </p:cNvCxnSpPr>
          <p:nvPr/>
        </p:nvCxnSpPr>
        <p:spPr>
          <a:xfrm flipV="1">
            <a:off x="6705600" y="1276350"/>
            <a:ext cx="3120571" cy="94433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664B8AB-4045-EA4D-51B3-3C0A3F82F47D}"/>
              </a:ext>
            </a:extLst>
          </p:cNvPr>
          <p:cNvSpPr/>
          <p:nvPr/>
        </p:nvSpPr>
        <p:spPr>
          <a:xfrm>
            <a:off x="6952343" y="2598057"/>
            <a:ext cx="2061028" cy="1432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2925D64-AA33-42F2-0329-6DFC9714A41B}"/>
              </a:ext>
            </a:extLst>
          </p:cNvPr>
          <p:cNvCxnSpPr>
            <a:cxnSpLocks/>
          </p:cNvCxnSpPr>
          <p:nvPr/>
        </p:nvCxnSpPr>
        <p:spPr>
          <a:xfrm>
            <a:off x="6705600" y="2405096"/>
            <a:ext cx="343444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FDF96EA-396C-2373-F730-800353DA647C}"/>
              </a:ext>
            </a:extLst>
          </p:cNvPr>
          <p:cNvCxnSpPr>
            <a:cxnSpLocks/>
          </p:cNvCxnSpPr>
          <p:nvPr/>
        </p:nvCxnSpPr>
        <p:spPr>
          <a:xfrm>
            <a:off x="6705600" y="2598057"/>
            <a:ext cx="2830286" cy="123915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204F75-587C-7656-7DF2-715FD92B3FFD}"/>
              </a:ext>
            </a:extLst>
          </p:cNvPr>
          <p:cNvSpPr txBox="1"/>
          <p:nvPr/>
        </p:nvSpPr>
        <p:spPr>
          <a:xfrm>
            <a:off x="9967246" y="953660"/>
            <a:ext cx="1525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Adaptation &amp; </a:t>
            </a:r>
          </a:p>
          <a:p>
            <a:r>
              <a:rPr lang="en-US" dirty="0"/>
              <a:t>Antifragility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B4637C-4634-A5EC-6F54-F67BC51E2CA9}"/>
              </a:ext>
            </a:extLst>
          </p:cNvPr>
          <p:cNvSpPr txBox="1"/>
          <p:nvPr/>
        </p:nvSpPr>
        <p:spPr>
          <a:xfrm>
            <a:off x="10223855" y="2220686"/>
            <a:ext cx="126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BAU chaos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ED60AB-B69A-50C5-1E50-B35141B1ABFD}"/>
              </a:ext>
            </a:extLst>
          </p:cNvPr>
          <p:cNvSpPr txBox="1"/>
          <p:nvPr/>
        </p:nvSpPr>
        <p:spPr>
          <a:xfrm>
            <a:off x="9593943" y="3660843"/>
            <a:ext cx="2348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Catastrophe/collapse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76DE68-2101-A5DC-5ED3-278817DF3799}"/>
              </a:ext>
            </a:extLst>
          </p:cNvPr>
          <p:cNvSpPr txBox="1"/>
          <p:nvPr/>
        </p:nvSpPr>
        <p:spPr>
          <a:xfrm>
            <a:off x="6270258" y="5169933"/>
            <a:ext cx="195934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Evolvability</a:t>
            </a:r>
          </a:p>
          <a:p>
            <a:r>
              <a:rPr lang="en-US" sz="1200" dirty="0"/>
              <a:t>- Variation &amp; modularity </a:t>
            </a:r>
          </a:p>
          <a:p>
            <a:r>
              <a:rPr lang="en-US" sz="1200" dirty="0"/>
              <a:t>- Anti-outlaw mechanisms</a:t>
            </a:r>
          </a:p>
          <a:p>
            <a:r>
              <a:rPr lang="en-US" sz="1200" dirty="0"/>
              <a:t>- Information fidelity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80791D9-668A-B2C7-0640-B19246E5203C}"/>
              </a:ext>
            </a:extLst>
          </p:cNvPr>
          <p:cNvSpPr/>
          <p:nvPr/>
        </p:nvSpPr>
        <p:spPr>
          <a:xfrm>
            <a:off x="6858000" y="1779684"/>
            <a:ext cx="653143" cy="1239155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1061C46-C763-9C64-FEA3-954E317EACC8}"/>
              </a:ext>
            </a:extLst>
          </p:cNvPr>
          <p:cNvCxnSpPr>
            <a:cxnSpLocks/>
            <a:stCxn id="20" idx="4"/>
            <a:endCxn id="19" idx="0"/>
          </p:cNvCxnSpPr>
          <p:nvPr/>
        </p:nvCxnSpPr>
        <p:spPr>
          <a:xfrm>
            <a:off x="7184572" y="3018839"/>
            <a:ext cx="65357" cy="2151094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EE9DFA8-5DAF-7003-4FA4-DDD8E09C2914}"/>
              </a:ext>
            </a:extLst>
          </p:cNvPr>
          <p:cNvSpPr txBox="1"/>
          <p:nvPr/>
        </p:nvSpPr>
        <p:spPr>
          <a:xfrm>
            <a:off x="2907218" y="1083390"/>
            <a:ext cx="232557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Global catastrophic risk hazards</a:t>
            </a:r>
          </a:p>
          <a:p>
            <a:r>
              <a:rPr lang="en-US" sz="1200" dirty="0"/>
              <a:t>- Endogenous or exogenous</a:t>
            </a: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39EA41E5-EAFD-1D56-E4C1-FE445DA14EEB}"/>
              </a:ext>
            </a:extLst>
          </p:cNvPr>
          <p:cNvSpPr/>
          <p:nvPr/>
        </p:nvSpPr>
        <p:spPr>
          <a:xfrm>
            <a:off x="3957072" y="1748518"/>
            <a:ext cx="213857" cy="6059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433C33-7219-FD2C-786C-0A5BFC97EC20}"/>
              </a:ext>
            </a:extLst>
          </p:cNvPr>
          <p:cNvSpPr txBox="1"/>
          <p:nvPr/>
        </p:nvSpPr>
        <p:spPr>
          <a:xfrm>
            <a:off x="3504914" y="5155416"/>
            <a:ext cx="191621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Stresses &amp; </a:t>
            </a:r>
            <a:r>
              <a:rPr lang="en-US" sz="1200" dirty="0" err="1"/>
              <a:t>behaviour</a:t>
            </a:r>
            <a:endParaRPr lang="en-US" sz="1200" dirty="0"/>
          </a:p>
          <a:p>
            <a:r>
              <a:rPr lang="en-US" sz="1200" dirty="0"/>
              <a:t>- 14+ global stresses</a:t>
            </a:r>
          </a:p>
          <a:p>
            <a:r>
              <a:rPr lang="en-US" sz="1200" dirty="0"/>
              <a:t>- Human cognitive biases</a:t>
            </a:r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B7EF87AD-25CA-04B1-D5DB-A64898788CBD}"/>
              </a:ext>
            </a:extLst>
          </p:cNvPr>
          <p:cNvSpPr/>
          <p:nvPr/>
        </p:nvSpPr>
        <p:spPr>
          <a:xfrm rot="10800000">
            <a:off x="4419228" y="4169686"/>
            <a:ext cx="119627" cy="8072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9B226A8-7F6E-1393-BA60-193DE2942A81}"/>
              </a:ext>
            </a:extLst>
          </p:cNvPr>
          <p:cNvSpPr/>
          <p:nvPr/>
        </p:nvSpPr>
        <p:spPr>
          <a:xfrm>
            <a:off x="3748543" y="2739744"/>
            <a:ext cx="1890596" cy="1429942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F68612E-81EA-688B-7C6B-EAA3A7813F62}"/>
              </a:ext>
            </a:extLst>
          </p:cNvPr>
          <p:cNvCxnSpPr>
            <a:cxnSpLocks/>
            <a:stCxn id="31" idx="6"/>
            <a:endCxn id="19" idx="0"/>
          </p:cNvCxnSpPr>
          <p:nvPr/>
        </p:nvCxnSpPr>
        <p:spPr>
          <a:xfrm>
            <a:off x="5639139" y="3454715"/>
            <a:ext cx="1610790" cy="1715218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44DD05A-AD64-D870-E33D-03378CACD936}"/>
              </a:ext>
            </a:extLst>
          </p:cNvPr>
          <p:cNvSpPr txBox="1"/>
          <p:nvPr/>
        </p:nvSpPr>
        <p:spPr>
          <a:xfrm rot="2836376">
            <a:off x="5431207" y="383012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Reduce risk </a:t>
            </a:r>
          </a:p>
          <a:p>
            <a:r>
              <a:rPr lang="en-US" sz="1000" dirty="0"/>
              <a:t>(transform)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E39B2C-C89A-DBC9-D3F0-C71BCB5DF26F}"/>
              </a:ext>
            </a:extLst>
          </p:cNvPr>
          <p:cNvSpPr txBox="1"/>
          <p:nvPr/>
        </p:nvSpPr>
        <p:spPr>
          <a:xfrm>
            <a:off x="7193886" y="3292183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Respond risk </a:t>
            </a:r>
          </a:p>
          <a:p>
            <a:r>
              <a:rPr lang="en-US" sz="1000" dirty="0"/>
              <a:t>(adapt)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923482-5931-04EA-B738-070BDE44D6F5}"/>
              </a:ext>
            </a:extLst>
          </p:cNvPr>
          <p:cNvSpPr txBox="1"/>
          <p:nvPr/>
        </p:nvSpPr>
        <p:spPr>
          <a:xfrm rot="20330729">
            <a:off x="5877728" y="4146467"/>
            <a:ext cx="2777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Governance &amp; </a:t>
            </a:r>
          </a:p>
          <a:p>
            <a:r>
              <a:rPr lang="en-US" dirty="0">
                <a:solidFill>
                  <a:srgbClr val="FF0000"/>
                </a:solidFill>
              </a:rPr>
              <a:t>National Risk Assessment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236133-D25B-DF67-66FC-AB59FB3368B0}"/>
              </a:ext>
            </a:extLst>
          </p:cNvPr>
          <p:cNvSpPr txBox="1"/>
          <p:nvPr/>
        </p:nvSpPr>
        <p:spPr>
          <a:xfrm>
            <a:off x="6205208" y="6000930"/>
            <a:ext cx="1915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(possibility space search)</a:t>
            </a:r>
          </a:p>
        </p:txBody>
      </p: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8D16A87D-81F3-D448-8D1C-4FAC5DC5C7E1}"/>
              </a:ext>
            </a:extLst>
          </p:cNvPr>
          <p:cNvCxnSpPr>
            <a:cxnSpLocks/>
            <a:stCxn id="37" idx="1"/>
            <a:endCxn id="39" idx="2"/>
          </p:cNvCxnSpPr>
          <p:nvPr/>
        </p:nvCxnSpPr>
        <p:spPr>
          <a:xfrm rot="10800000">
            <a:off x="3408372" y="3763989"/>
            <a:ext cx="2562954" cy="1206879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7AAA826-2F46-4288-0B4E-1F030746CE7F}"/>
              </a:ext>
            </a:extLst>
          </p:cNvPr>
          <p:cNvSpPr/>
          <p:nvPr/>
        </p:nvSpPr>
        <p:spPr>
          <a:xfrm>
            <a:off x="7915235" y="4548611"/>
            <a:ext cx="1286679" cy="428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CEA03C9-F4B5-7974-8391-E4683B6EFB0A}"/>
              </a:ext>
            </a:extLst>
          </p:cNvPr>
          <p:cNvSpPr txBox="1"/>
          <p:nvPr/>
        </p:nvSpPr>
        <p:spPr>
          <a:xfrm>
            <a:off x="3451403" y="5814832"/>
            <a:ext cx="15433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(create vulnerability)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B80B7B-8329-304F-C704-19004B03DFFA}"/>
              </a:ext>
            </a:extLst>
          </p:cNvPr>
          <p:cNvSpPr txBox="1"/>
          <p:nvPr/>
        </p:nvSpPr>
        <p:spPr>
          <a:xfrm>
            <a:off x="3097229" y="3394656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DRR</a:t>
            </a:r>
          </a:p>
        </p:txBody>
      </p:sp>
    </p:spTree>
    <p:extLst>
      <p:ext uri="{BB962C8B-B14F-4D97-AF65-F5344CB8AC3E}">
        <p14:creationId xmlns:p14="http://schemas.microsoft.com/office/powerpoint/2010/main" val="174006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5" grpId="0"/>
      <p:bldP spid="36" grpId="0"/>
      <p:bldP spid="37" grpId="0"/>
      <p:bldP spid="38" grpId="0"/>
      <p:bldP spid="45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Garden of Earthly Delights">
            <a:extLst>
              <a:ext uri="{FF2B5EF4-FFF2-40B4-BE49-F238E27FC236}">
                <a16:creationId xmlns:a16="http://schemas.microsoft.com/office/drawing/2014/main" id="{32CDB749-5E94-B95B-00AE-378D5F8DB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1"/>
          <a:stretch>
            <a:fillRect/>
          </a:stretch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2B5CFD-7FF8-10FA-7D96-D2318B700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Is there a “</a:t>
            </a:r>
            <a:r>
              <a:rPr lang="en-US" sz="6600" dirty="0" err="1">
                <a:solidFill>
                  <a:schemeClr val="bg1"/>
                </a:solidFill>
              </a:rPr>
              <a:t>metacrisis</a:t>
            </a:r>
            <a:r>
              <a:rPr lang="en-US" sz="6600" dirty="0">
                <a:solidFill>
                  <a:schemeClr val="bg1"/>
                </a:solidFill>
              </a:rPr>
              <a:t>”?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B519E-8ED9-43D5-D2C5-E3F6F02A3C90}"/>
              </a:ext>
            </a:extLst>
          </p:cNvPr>
          <p:cNvSpPr txBox="1"/>
          <p:nvPr/>
        </p:nvSpPr>
        <p:spPr>
          <a:xfrm>
            <a:off x="9235172" y="5502729"/>
            <a:ext cx="28656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From Disaster Response to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Anticipatory Governance: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Boyd &amp; Wilson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(2025)</a:t>
            </a:r>
          </a:p>
        </p:txBody>
      </p:sp>
    </p:spTree>
    <p:extLst>
      <p:ext uri="{BB962C8B-B14F-4D97-AF65-F5344CB8AC3E}">
        <p14:creationId xmlns:p14="http://schemas.microsoft.com/office/powerpoint/2010/main" val="1056882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4741</TotalTime>
  <Words>236</Words>
  <Application>Microsoft Macintosh PowerPoint</Application>
  <PresentationFormat>Widescreen</PresentationFormat>
  <Paragraphs>69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Integrating the Elephant:  Six fields and global risk</vt:lpstr>
      <vt:lpstr>Disaster risk reduction research &amp; practice</vt:lpstr>
      <vt:lpstr>Global catastrophic &amp; existential risk studies</vt:lpstr>
      <vt:lpstr>National risk assessments</vt:lpstr>
      <vt:lpstr>Systemic risk &amp; polycrisis studies</vt:lpstr>
      <vt:lpstr>Causation: proximate vs ultimate</vt:lpstr>
      <vt:lpstr>Human behavioural studies</vt:lpstr>
      <vt:lpstr>Evolution &amp; evolvability</vt:lpstr>
      <vt:lpstr>PowerPoint Presentation</vt:lpstr>
      <vt:lpstr>Is there a “metacrisis”?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boyd</dc:creator>
  <cp:lastModifiedBy>matt boyd</cp:lastModifiedBy>
  <cp:revision>57</cp:revision>
  <dcterms:created xsi:type="dcterms:W3CDTF">2026-01-16T03:03:33Z</dcterms:created>
  <dcterms:modified xsi:type="dcterms:W3CDTF">2026-01-26T22:51:16Z</dcterms:modified>
</cp:coreProperties>
</file>